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48"/>
  </p:notesMasterIdLst>
  <p:handoutMasterIdLst>
    <p:handoutMasterId r:id="rId49"/>
  </p:handoutMasterIdLst>
  <p:sldIdLst>
    <p:sldId id="256" r:id="rId6"/>
    <p:sldId id="267" r:id="rId7"/>
    <p:sldId id="290" r:id="rId8"/>
    <p:sldId id="306" r:id="rId9"/>
    <p:sldId id="292" r:id="rId10"/>
    <p:sldId id="289" r:id="rId11"/>
    <p:sldId id="307" r:id="rId12"/>
    <p:sldId id="305" r:id="rId13"/>
    <p:sldId id="268" r:id="rId14"/>
    <p:sldId id="283" r:id="rId15"/>
    <p:sldId id="322" r:id="rId16"/>
    <p:sldId id="321" r:id="rId17"/>
    <p:sldId id="294" r:id="rId18"/>
    <p:sldId id="284" r:id="rId19"/>
    <p:sldId id="293" r:id="rId20"/>
    <p:sldId id="295" r:id="rId21"/>
    <p:sldId id="296" r:id="rId22"/>
    <p:sldId id="297" r:id="rId23"/>
    <p:sldId id="298" r:id="rId24"/>
    <p:sldId id="299" r:id="rId25"/>
    <p:sldId id="300" r:id="rId26"/>
    <p:sldId id="301" r:id="rId27"/>
    <p:sldId id="302" r:id="rId28"/>
    <p:sldId id="308" r:id="rId29"/>
    <p:sldId id="303" r:id="rId30"/>
    <p:sldId id="304" r:id="rId31"/>
    <p:sldId id="309" r:id="rId32"/>
    <p:sldId id="310" r:id="rId33"/>
    <p:sldId id="311" r:id="rId34"/>
    <p:sldId id="312" r:id="rId35"/>
    <p:sldId id="313" r:id="rId36"/>
    <p:sldId id="314" r:id="rId37"/>
    <p:sldId id="315" r:id="rId38"/>
    <p:sldId id="319" r:id="rId39"/>
    <p:sldId id="320" r:id="rId40"/>
    <p:sldId id="278" r:id="rId41"/>
    <p:sldId id="280" r:id="rId42"/>
    <p:sldId id="316" r:id="rId43"/>
    <p:sldId id="318" r:id="rId44"/>
    <p:sldId id="323" r:id="rId45"/>
    <p:sldId id="324" r:id="rId46"/>
    <p:sldId id="273" r:id="rId4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86450"/>
  </p:normalViewPr>
  <p:slideViewPr>
    <p:cSldViewPr snapToGrid="0" snapToObjects="1">
      <p:cViewPr varScale="1">
        <p:scale>
          <a:sx n="145" d="100"/>
          <a:sy n="145" d="100"/>
        </p:scale>
        <p:origin x="2988"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4-4-2022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4-4-2022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baseline="0" dirty="0">
                <a:solidFill>
                  <a:srgbClr val="5B5854"/>
                </a:solidFill>
                <a:latin typeface="Avenir-Medium"/>
              </a:rPr>
              <a:t>Goals</a:t>
            </a:r>
            <a:r>
              <a:rPr lang="en-NL" sz="1800" b="0" i="0" u="none" strike="noStrike" baseline="0" dirty="0">
                <a:solidFill>
                  <a:srgbClr val="5B5854"/>
                </a:solidFill>
                <a:latin typeface="Avenir-Medium"/>
              </a:rPr>
              <a:t>:</a:t>
            </a: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images are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in the picture;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pixels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belong to which image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endParaRPr lang="en-NL" sz="1800" b="0" i="0" u="none" strike="noStrike" baseline="0" dirty="0">
              <a:solidFill>
                <a:srgbClr val="5B5854"/>
              </a:solidFill>
              <a:latin typeface="Avenir-Medium"/>
            </a:endParaRPr>
          </a:p>
          <a:p>
            <a:pPr marL="0" indent="0" algn="l">
              <a:buFont typeface="Arial" panose="020B0604020202020204" pitchFamily="34" charset="0"/>
              <a:buNone/>
            </a:pPr>
            <a:r>
              <a:rPr lang="en-GB" sz="1800" b="0" i="0" u="none" strike="noStrike" baseline="0" dirty="0">
                <a:solidFill>
                  <a:srgbClr val="5B5854"/>
                </a:solidFill>
                <a:latin typeface="Avenir-Medium"/>
              </a:rPr>
              <a:t>Two players: Peek and Boom</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initially sees nothing</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gets an image that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is labelled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Must make Peek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 as quickly as possible</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clicks on a small</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circular area</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Peeks sees small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revealed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tries to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which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Boom clicks on, we know</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which area of the picture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correspond to certain</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words</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when Peek</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guesses correctly, we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know what are the most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“salient” parts of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image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35</a:t>
            </a:fld>
            <a:endParaRPr lang="nl-NL"/>
          </a:p>
        </p:txBody>
      </p:sp>
    </p:spTree>
    <p:extLst>
      <p:ext uri="{BB962C8B-B14F-4D97-AF65-F5344CB8AC3E}">
        <p14:creationId xmlns:p14="http://schemas.microsoft.com/office/powerpoint/2010/main" val="130985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Feeling like having one? Or shall we continue?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1616609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22222"/>
                </a:solidFill>
                <a:effectLst/>
                <a:latin typeface="Arial" panose="020B0604020202020204" pitchFamily="34" charset="0"/>
              </a:rPr>
              <a:t>J</a:t>
            </a:r>
            <a:r>
              <a:rPr lang="en-GB" b="0" i="0" dirty="0" err="1">
                <a:solidFill>
                  <a:srgbClr val="222222"/>
                </a:solidFill>
                <a:effectLst/>
                <a:latin typeface="Arial" panose="020B0604020202020204" pitchFamily="34" charset="0"/>
              </a:rPr>
              <a:t>ust</a:t>
            </a:r>
            <a:r>
              <a:rPr lang="en-GB" b="0" i="0" dirty="0">
                <a:solidFill>
                  <a:srgbClr val="222222"/>
                </a:solidFill>
                <a:effectLst/>
                <a:latin typeface="Arial" panose="020B0604020202020204" pitchFamily="34" charset="0"/>
              </a:rPr>
              <a:t> imagine of how crazy it’d be to actually explain something like the UI in Minority Report to users: Here, just extend your arm out, wait two seconds, grasp at thin air, then fling wildly to the right while rotating your hand counter-clockwise. It’s easy! Almost every sci-fi UI is guilty of something similar; as if the complexity of an interaction model needs to keep pace with the complexity of the system it’s driving.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11</a:t>
            </a:fld>
            <a:endParaRPr lang="nl-NL"/>
          </a:p>
        </p:txBody>
      </p:sp>
    </p:spTree>
    <p:extLst>
      <p:ext uri="{BB962C8B-B14F-4D97-AF65-F5344CB8AC3E}">
        <p14:creationId xmlns:p14="http://schemas.microsoft.com/office/powerpoint/2010/main" val="331315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16</a:t>
            </a:fld>
            <a:endParaRPr lang="nl-NL"/>
          </a:p>
        </p:txBody>
      </p:sp>
    </p:spTree>
    <p:extLst>
      <p:ext uri="{BB962C8B-B14F-4D97-AF65-F5344CB8AC3E}">
        <p14:creationId xmlns:p14="http://schemas.microsoft.com/office/powerpoint/2010/main" val="336958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20</a:t>
            </a:fld>
            <a:endParaRPr lang="nl-NL"/>
          </a:p>
        </p:txBody>
      </p:sp>
    </p:spTree>
    <p:extLst>
      <p:ext uri="{BB962C8B-B14F-4D97-AF65-F5344CB8AC3E}">
        <p14:creationId xmlns:p14="http://schemas.microsoft.com/office/powerpoint/2010/main" val="2997934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maandag 4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maandag 4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maandag 4 april 2022</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maandag 4 april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video" Target="https://www.youtube.com/embed/PJqbivkm0Ms?start=51&amp;feature=oembed" TargetMode="Externa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18.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8.xml"/><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google-design/human-centered-machine-learning-a770d10562cd" TargetMode="External"/><Relationship Id="rId2" Type="http://schemas.openxmlformats.org/officeDocument/2006/relationships/image" Target="../media/image30.jpeg"/><Relationship Id="rId1" Type="http://schemas.openxmlformats.org/officeDocument/2006/relationships/slideLayout" Target="../slideLayouts/slideLayout21.xml"/><Relationship Id="rId5" Type="http://schemas.openxmlformats.org/officeDocument/2006/relationships/hyperlink" Target="https://design.google/library/designing-and-learning-teachable-machine/" TargetMode="External"/><Relationship Id="rId4" Type="http://schemas.openxmlformats.org/officeDocument/2006/relationships/hyperlink" Target="https://design.google/library/ux-a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BredaUniversityADSAI/ADS-AI/blob/411aa6410bda2a903d2810d84d67d4fc2eea65fe/docs/Study%20Content/Human-Centered%20Artificial%20Intelligence/Assets/Ahn2003_Chapter_CAPTCHAUsingHardAIProblemsForS.pdf" TargetMode="Externa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17.xml"/><Relationship Id="rId1" Type="http://schemas.openxmlformats.org/officeDocument/2006/relationships/video" Target="https://www.youtube.com/embed/T2qQGqZxkD0?feature=oembed" TargetMode="External"/><Relationship Id="rId4" Type="http://schemas.openxmlformats.org/officeDocument/2006/relationships/hyperlink" Target="https://teachablemachine.withgoogle.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github.com/BredaUniversityADSAI/ADS-AI/blob/411aa6410bda2a903d2810d84d67d4fc2eea65fe/docs/Study%20Content/Human-Centered%20Artificial%20Intelligence/Assets/The%20Quantified%20Self%20-%20Fundamental%20Disruption%20in%20Big%20Data%20Science%20and%20Biological%20Discovery.pdf" TargetMode="External"/><Relationship Id="rId1" Type="http://schemas.openxmlformats.org/officeDocument/2006/relationships/slideLayout" Target="../slideLayouts/slideLayout18.xml"/><Relationship Id="rId5" Type="http://schemas.openxmlformats.org/officeDocument/2006/relationships/image" Target="../media/image60.jpeg"/><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B7B29-7035-4195-A8F0-84251FE398A9}"/>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154AB1DF-22ED-46E6-BCC1-216707F266BD}"/>
              </a:ext>
            </a:extLst>
          </p:cNvPr>
          <p:cNvSpPr>
            <a:spLocks noGrp="1"/>
          </p:cNvSpPr>
          <p:nvPr>
            <p:ph type="body" sz="quarter" idx="16"/>
          </p:nvPr>
        </p:nvSpPr>
        <p:spPr/>
        <p:txBody>
          <a:bodyPr/>
          <a:lstStyle/>
          <a:p>
            <a:r>
              <a:rPr lang="en-US" b="1" dirty="0">
                <a:solidFill>
                  <a:srgbClr val="00B0F0"/>
                </a:solidFill>
              </a:rPr>
              <a:t>User needs</a:t>
            </a:r>
            <a:endParaRPr lang="en-NL" b="1" dirty="0">
              <a:solidFill>
                <a:srgbClr val="00B0F0"/>
              </a:solidFill>
            </a:endParaRPr>
          </a:p>
          <a:p>
            <a:endParaRPr lang="en-US" b="1" dirty="0">
              <a:solidFill>
                <a:srgbClr val="00B0F0"/>
              </a:solidFill>
            </a:endParaRPr>
          </a:p>
          <a:p>
            <a:endParaRPr lang="en-GB" dirty="0"/>
          </a:p>
        </p:txBody>
      </p:sp>
      <p:pic>
        <p:nvPicPr>
          <p:cNvPr id="6" name="Online Media 5" title="Minority Report 's gesture-based user interface">
            <a:hlinkClick r:id="" action="ppaction://media"/>
            <a:extLst>
              <a:ext uri="{FF2B5EF4-FFF2-40B4-BE49-F238E27FC236}">
                <a16:creationId xmlns:a16="http://schemas.microsoft.com/office/drawing/2014/main" id="{57921011-BBB1-4816-9D90-F8818603406C}"/>
              </a:ext>
            </a:extLst>
          </p:cNvPr>
          <p:cNvPicPr>
            <a:picLocks noGrp="1" noRot="1" noChangeAspect="1"/>
          </p:cNvPicPr>
          <p:nvPr>
            <p:ph sz="quarter" idx="15"/>
            <a:videoFile r:link="rId1"/>
          </p:nvPr>
        </p:nvPicPr>
        <p:blipFill>
          <a:blip r:embed="rId4"/>
          <a:stretch>
            <a:fillRect/>
          </a:stretch>
        </p:blipFill>
        <p:spPr>
          <a:xfrm>
            <a:off x="5171754" y="1939039"/>
            <a:ext cx="6613525" cy="3736975"/>
          </a:xfrm>
          <a:prstGeom prst="rect">
            <a:avLst/>
          </a:prstGeom>
        </p:spPr>
      </p:pic>
      <p:sp>
        <p:nvSpPr>
          <p:cNvPr id="5" name="Title 4">
            <a:extLst>
              <a:ext uri="{FF2B5EF4-FFF2-40B4-BE49-F238E27FC236}">
                <a16:creationId xmlns:a16="http://schemas.microsoft.com/office/drawing/2014/main" id="{0784B494-C58B-4440-B2BB-FCBDA7A19640}"/>
              </a:ext>
            </a:extLst>
          </p:cNvPr>
          <p:cNvSpPr>
            <a:spLocks noGrp="1"/>
          </p:cNvSpPr>
          <p:nvPr>
            <p:ph type="title"/>
          </p:nvPr>
        </p:nvSpPr>
        <p:spPr/>
        <p:txBody>
          <a:bodyPr/>
          <a:lstStyle/>
          <a:p>
            <a:r>
              <a:rPr lang="en-NL" dirty="0"/>
              <a:t>User-</a:t>
            </a:r>
            <a:r>
              <a:rPr lang="en-NL" dirty="0" err="1"/>
              <a:t>Centered</a:t>
            </a:r>
            <a:r>
              <a:rPr lang="en-NL" dirty="0"/>
              <a:t> AI</a:t>
            </a:r>
            <a:endParaRPr lang="en-GB" dirty="0"/>
          </a:p>
        </p:txBody>
      </p:sp>
      <p:sp>
        <p:nvSpPr>
          <p:cNvPr id="7" name="Tijdelijke aanduiding voor inhoud 4">
            <a:extLst>
              <a:ext uri="{FF2B5EF4-FFF2-40B4-BE49-F238E27FC236}">
                <a16:creationId xmlns:a16="http://schemas.microsoft.com/office/drawing/2014/main" id="{CC2922D1-18D7-470D-BF17-5AD506335F13}"/>
              </a:ext>
            </a:extLst>
          </p:cNvPr>
          <p:cNvSpPr txBox="1">
            <a:spLocks/>
          </p:cNvSpPr>
          <p:nvPr/>
        </p:nvSpPr>
        <p:spPr>
          <a:xfrm>
            <a:off x="537882" y="2057401"/>
            <a:ext cx="4165686" cy="3917372"/>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b="1" dirty="0">
                <a:sym typeface="Wingdings" panose="05000000000000000000" pitchFamily="2" charset="2"/>
              </a:rPr>
              <a:t>Intuitive design</a:t>
            </a:r>
          </a:p>
          <a:p>
            <a:r>
              <a:rPr lang="en-NL" b="1" dirty="0">
                <a:sym typeface="Wingdings" panose="05000000000000000000" pitchFamily="2" charset="2"/>
              </a:rPr>
              <a:t>Easy to explain </a:t>
            </a:r>
          </a:p>
          <a:p>
            <a:r>
              <a:rPr lang="en-NL" b="1" dirty="0">
                <a:sym typeface="Wingdings" panose="05000000000000000000" pitchFamily="2" charset="2"/>
              </a:rPr>
              <a:t>Easy to understand and to connect the dots</a:t>
            </a:r>
            <a:endParaRPr lang="nl-NL" b="1" dirty="0">
              <a:sym typeface="Wingdings" panose="05000000000000000000" pitchFamily="2" charset="2"/>
            </a:endParaRPr>
          </a:p>
          <a:p>
            <a:endParaRPr lang="nl-NL" dirty="0"/>
          </a:p>
          <a:p>
            <a:pPr lvl="1"/>
            <a:endParaRPr lang="nl-NL" dirty="0"/>
          </a:p>
          <a:p>
            <a:endParaRPr lang="nl-NL" dirty="0"/>
          </a:p>
        </p:txBody>
      </p:sp>
    </p:spTree>
    <p:extLst>
      <p:ext uri="{BB962C8B-B14F-4D97-AF65-F5344CB8AC3E}">
        <p14:creationId xmlns:p14="http://schemas.microsoft.com/office/powerpoint/2010/main" val="23139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err="1">
                <a:sym typeface="Wingdings" panose="05000000000000000000" pitchFamily="2" charset="2"/>
              </a:rPr>
              <a:t>unless</a:t>
            </a:r>
            <a:r>
              <a:rPr lang="nl-NL" dirty="0">
                <a:sym typeface="Wingdings" panose="05000000000000000000" pitchFamily="2" charset="2"/>
              </a:rPr>
              <a:t> </a:t>
            </a:r>
            <a:r>
              <a:rPr lang="nl-NL" dirty="0" err="1">
                <a:sym typeface="Wingdings" panose="05000000000000000000" pitchFamily="2" charset="2"/>
              </a:rPr>
              <a:t>you’re</a:t>
            </a:r>
            <a:r>
              <a:rPr lang="nl-NL" dirty="0">
                <a:sym typeface="Wingdings" panose="05000000000000000000" pitchFamily="2" charset="2"/>
              </a:rPr>
              <a:t> </a:t>
            </a:r>
            <a:r>
              <a:rPr lang="nl-NL" dirty="0" err="1">
                <a:sym typeface="Wingdings" panose="05000000000000000000" pitchFamily="2" charset="2"/>
              </a:rPr>
              <a:t>selling</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product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investors</a:t>
            </a:r>
            <a:r>
              <a:rPr lang="nl-NL" dirty="0">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endParaRPr lang="en-NL" dirty="0">
              <a:sym typeface="Wingdings" panose="05000000000000000000" pitchFamily="2" charset="2"/>
            </a:endParaRPr>
          </a:p>
          <a:p>
            <a:r>
              <a:rPr lang="en-NL" b="1" dirty="0">
                <a:sym typeface="Wingdings" panose="05000000000000000000" pitchFamily="2" charset="2"/>
              </a:rPr>
              <a:t>Trust </a:t>
            </a:r>
            <a:r>
              <a:rPr lang="en-NL" dirty="0">
                <a:sym typeface="Wingdings" panose="05000000000000000000" pitchFamily="2" charset="2"/>
              </a:rPr>
              <a:t>and </a:t>
            </a:r>
            <a:r>
              <a:rPr lang="en-NL" b="1" dirty="0">
                <a:sym typeface="Wingdings" panose="05000000000000000000" pitchFamily="2" charset="2"/>
              </a:rPr>
              <a:t>self-efficacy are key</a:t>
            </a:r>
            <a:r>
              <a:rPr lang="en-NL" dirty="0">
                <a:sym typeface="Wingdings" panose="05000000000000000000" pitchFamily="2" charset="2"/>
              </a:rPr>
              <a:t>: the users needs to be able to trust the application with their personal data and feel in control of what happens with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11410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 people weren’t aware of;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Human-centered needs</a:t>
            </a:r>
          </a:p>
          <a:p>
            <a:pPr lvl="1"/>
            <a:r>
              <a:rPr lang="en-US" sz="2000" dirty="0"/>
              <a:t>What are other important factors? E.g. Weather, market</a:t>
            </a:r>
            <a:r>
              <a:rPr lang="en-NL" sz="2000" dirty="0"/>
              <a:t>, mental or biological states like energy level etc.</a:t>
            </a:r>
            <a:endParaRPr lang="en-US" sz="2000" dirty="0"/>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
            </a:r>
            <a:r>
              <a:rPr lang="en-NL" b="1" dirty="0" err="1"/>
              <a:t>ing</a:t>
            </a:r>
            <a:r>
              <a:rPr lang="en-NL" b="1" dirty="0"/>
              <a:t> </a:t>
            </a:r>
            <a:r>
              <a:rPr lang="en-US" b="1" dirty="0"/>
              <a:t>an AI actually add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3"/>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994486" cy="4678995"/>
          </a:xfrm>
        </p:spPr>
        <p:txBody>
          <a:bodyPr/>
          <a:lstStyle/>
          <a:p>
            <a:r>
              <a:rPr lang="en-US" dirty="0"/>
              <a:t>Users will expect that an AI anticipate what it should do; how it should respond</a:t>
            </a:r>
          </a:p>
          <a:p>
            <a:pPr lvl="1"/>
            <a:r>
              <a:rPr lang="en-US" dirty="0"/>
              <a:t>Essentially, </a:t>
            </a:r>
            <a:r>
              <a:rPr lang="en-NL" dirty="0"/>
              <a:t>people</a:t>
            </a:r>
            <a:r>
              <a:rPr lang="en-US" dirty="0"/>
              <a:t> expect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 Studies are great to test features &amp; actual needs (test projected needs)</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372112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endParaRPr lang="en-NL" dirty="0"/>
          </a:p>
          <a:p>
            <a:r>
              <a:rPr lang="en-NL" dirty="0"/>
              <a:t>Especially recommender systems</a:t>
            </a:r>
            <a:endParaRPr lang="en-US" dirty="0"/>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endParaRPr lang="en-NL" dirty="0"/>
          </a:p>
          <a:p>
            <a:r>
              <a:rPr lang="en-NL" dirty="0"/>
              <a:t>Any other examples you want to share?</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174" y="126539"/>
            <a:ext cx="2545608" cy="254560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9132" y="2205417"/>
            <a:ext cx="2968336" cy="19804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665" y="4185854"/>
            <a:ext cx="1918424" cy="191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2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nl-NL" dirty="0"/>
              <a:t>Interactive </a:t>
            </a:r>
            <a:r>
              <a:rPr lang="nl-NL" dirty="0" err="1"/>
              <a:t>Discussions</a:t>
            </a:r>
            <a:r>
              <a:rPr lang="nl-NL" dirty="0"/>
              <a:t>:</a:t>
            </a:r>
          </a:p>
          <a:p>
            <a:pPr lvl="1"/>
            <a:r>
              <a:rPr lang="nl-NL" dirty="0" err="1"/>
              <a:t>Recap</a:t>
            </a:r>
            <a:r>
              <a:rPr lang="nl-NL" dirty="0"/>
              <a:t> Extended Mind</a:t>
            </a:r>
          </a:p>
          <a:p>
            <a:pPr lvl="1"/>
            <a:r>
              <a:rPr lang="nl-NL" dirty="0" err="1"/>
              <a:t>Recap</a:t>
            </a:r>
            <a:r>
              <a:rPr lang="nl-NL" dirty="0"/>
              <a:t> 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1" y="1877668"/>
            <a:ext cx="5810291" cy="4678995"/>
          </a:xfrm>
        </p:spPr>
        <p:txBody>
          <a:bodyPr/>
          <a:lstStyle/>
          <a:p>
            <a:r>
              <a:rPr lang="en-US" dirty="0"/>
              <a:t>Supervised learning AI?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US" dirty="0"/>
              <a:t>Dataset characteristics (size, quality etc.)</a:t>
            </a:r>
          </a:p>
          <a:p>
            <a:pPr lvl="1"/>
            <a:r>
              <a:rPr lang="en-US" dirty="0"/>
              <a:t>Confidence level to display results</a:t>
            </a:r>
          </a:p>
          <a:p>
            <a:r>
              <a:rPr lang="en-NL" dirty="0"/>
              <a:t>Ask yourself: </a:t>
            </a:r>
          </a:p>
          <a:p>
            <a:pPr lvl="1"/>
            <a:r>
              <a:rPr lang="en-US" dirty="0"/>
              <a:t>Is </a:t>
            </a:r>
            <a:r>
              <a:rPr lang="en-NL" dirty="0"/>
              <a:t>the model/algorithm</a:t>
            </a:r>
            <a:r>
              <a:rPr lang="en-US" dirty="0"/>
              <a: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596575" y="1878013"/>
            <a:ext cx="5183716" cy="3887787"/>
          </a:xfrm>
        </p:spPr>
      </p:pic>
    </p:spTree>
    <p:extLst>
      <p:ext uri="{BB962C8B-B14F-4D97-AF65-F5344CB8AC3E}">
        <p14:creationId xmlns:p14="http://schemas.microsoft.com/office/powerpoint/2010/main" val="294711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734881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a:t>
            </a:r>
            <a:r>
              <a:rPr lang="en-US" dirty="0" err="1">
                <a:solidFill>
                  <a:srgbClr val="292929"/>
                </a:solidFill>
                <a:latin typeface="charter"/>
              </a:rPr>
              <a:t>coll</a:t>
            </a:r>
            <a:r>
              <a:rPr lang="en-NL" dirty="0" err="1">
                <a:solidFill>
                  <a:srgbClr val="292929"/>
                </a:solidFill>
                <a:latin typeface="charter"/>
              </a:rPr>
              <a:t>ea</a:t>
            </a:r>
            <a:r>
              <a:rPr lang="en-US" dirty="0" err="1">
                <a:solidFill>
                  <a:srgbClr val="292929"/>
                </a:solidFill>
                <a:latin typeface="charter"/>
              </a:rPr>
              <a:t>gues</a:t>
            </a:r>
            <a:r>
              <a:rPr lang="en-US" dirty="0">
                <a:solidFill>
                  <a:srgbClr val="292929"/>
                </a:solidFill>
                <a:latin typeface="charter"/>
              </a:rPr>
              <a:t> were training their AI to take over her work </a:t>
            </a:r>
          </a:p>
          <a:p>
            <a:pPr marL="1714500" lvl="3" indent="-342900"/>
            <a:r>
              <a:rPr lang="en-US" dirty="0">
                <a:solidFill>
                  <a:srgbClr val="292929"/>
                </a:solidFill>
                <a:latin typeface="charter"/>
              </a:rPr>
              <a:t>But… people change and the AI needs to change with them…</a:t>
            </a:r>
            <a:r>
              <a:rPr lang="en-NL" dirty="0">
                <a:solidFill>
                  <a:srgbClr val="292929"/>
                </a:solidFill>
                <a:latin typeface="charter"/>
              </a:rPr>
              <a:t> So, they might not even be able to fully replace themselves...</a:t>
            </a:r>
            <a:endParaRPr lang="en-US"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Machine Learning is surprisingly akin to Cooking</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24</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A12F5-6958-4B2B-BF6F-E6D2748EACBE}"/>
              </a:ext>
            </a:extLst>
          </p:cNvPr>
          <p:cNvSpPr txBox="1"/>
          <p:nvPr/>
        </p:nvSpPr>
        <p:spPr>
          <a:xfrm>
            <a:off x="59203" y="4404870"/>
            <a:ext cx="4900924" cy="1569660"/>
          </a:xfrm>
          <a:prstGeom prst="rect">
            <a:avLst/>
          </a:prstGeom>
          <a:noFill/>
        </p:spPr>
        <p:txBody>
          <a:bodyPr wrap="square" rtlCol="0">
            <a:spAutoFit/>
          </a:bodyPr>
          <a:lstStyle/>
          <a:p>
            <a:pPr marL="285750" indent="-285750">
              <a:buFont typeface="Arial" panose="020B0604020202020204" pitchFamily="34" charset="0"/>
              <a:buChar char="•"/>
            </a:pPr>
            <a:r>
              <a:rPr lang="en-NL" sz="1600" dirty="0"/>
              <a:t>Fundamentals of HCAI </a:t>
            </a:r>
            <a:r>
              <a:rPr lang="en-NL" sz="1600" dirty="0">
                <a:sym typeface="Wingdings" panose="05000000000000000000" pitchFamily="2" charset="2"/>
              </a:rPr>
              <a:t> </a:t>
            </a:r>
            <a:r>
              <a:rPr lang="en-NL" sz="1600" dirty="0">
                <a:solidFill>
                  <a:srgbClr val="00B0F0"/>
                </a:solidFill>
                <a:hlinkClick r:id="rId3">
                  <a:extLst>
                    <a:ext uri="{A12FA001-AC4F-418D-AE19-62706E023703}">
                      <ahyp:hlinkClr xmlns:ahyp="http://schemas.microsoft.com/office/drawing/2018/hyperlinkcolor" val="tx"/>
                    </a:ext>
                  </a:extLst>
                </a:hlinkClick>
              </a:rPr>
              <a:t>Great article</a:t>
            </a:r>
            <a:r>
              <a:rPr lang="en-NL" sz="1600" dirty="0"/>
              <a:t>; key inspiration for this lecture</a:t>
            </a:r>
          </a:p>
          <a:p>
            <a:pPr marL="285750" indent="-285750">
              <a:buFont typeface="Arial" panose="020B0604020202020204" pitchFamily="34" charset="0"/>
              <a:buChar char="•"/>
            </a:pPr>
            <a:r>
              <a:rPr lang="en-NL" sz="1600" dirty="0"/>
              <a:t>Doing something with image labelling? </a:t>
            </a:r>
            <a:r>
              <a:rPr lang="en-NL" sz="1600" dirty="0">
                <a:sym typeface="Wingdings" panose="05000000000000000000" pitchFamily="2" charset="2"/>
              </a:rPr>
              <a:t> </a:t>
            </a:r>
            <a:r>
              <a:rPr lang="en-NL" sz="1600" dirty="0">
                <a:solidFill>
                  <a:srgbClr val="00B0F0"/>
                </a:solidFill>
                <a:sym typeface="Wingdings" panose="05000000000000000000" pitchFamily="2" charset="2"/>
                <a:hlinkClick r:id="rId4">
                  <a:extLst>
                    <a:ext uri="{A12FA001-AC4F-418D-AE19-62706E023703}">
                      <ahyp:hlinkClr xmlns:ahyp="http://schemas.microsoft.com/office/drawing/2018/hyperlinkcolor" val="tx"/>
                    </a:ext>
                  </a:extLst>
                </a:hlinkClick>
              </a:rPr>
              <a:t>Good article to read</a:t>
            </a:r>
            <a:endParaRPr lang="en-NL" sz="1600" dirty="0">
              <a:solidFill>
                <a:srgbClr val="00B0F0"/>
              </a:solidFill>
              <a:sym typeface="Wingdings" panose="05000000000000000000" pitchFamily="2" charset="2"/>
            </a:endParaRPr>
          </a:p>
          <a:p>
            <a:pPr marL="285750" indent="-285750">
              <a:buFont typeface="Arial" panose="020B0604020202020204" pitchFamily="34" charset="0"/>
              <a:buChar char="•"/>
            </a:pPr>
            <a:r>
              <a:rPr lang="en-NL" sz="1600" dirty="0">
                <a:sym typeface="Wingdings" panose="05000000000000000000" pitchFamily="2" charset="2"/>
              </a:rPr>
              <a:t>Doing something with recommender systems &amp; Teachable Machine interfaces  </a:t>
            </a:r>
            <a:r>
              <a:rPr lang="en-NL" sz="1600" dirty="0">
                <a:solidFill>
                  <a:srgbClr val="00B0F0"/>
                </a:solidFill>
                <a:sym typeface="Wingdings" panose="05000000000000000000" pitchFamily="2" charset="2"/>
                <a:hlinkClick r:id="rId5">
                  <a:extLst>
                    <a:ext uri="{A12FA001-AC4F-418D-AE19-62706E023703}">
                      <ahyp:hlinkClr xmlns:ahyp="http://schemas.microsoft.com/office/drawing/2018/hyperlinkcolor" val="tx"/>
                    </a:ext>
                  </a:extLst>
                </a:hlinkClick>
              </a:rPr>
              <a:t>good article to read</a:t>
            </a:r>
            <a:endParaRPr lang="en-GB" sz="1600" dirty="0">
              <a:solidFill>
                <a:srgbClr val="00B0F0"/>
              </a:solidFill>
            </a:endParaRPr>
          </a:p>
        </p:txBody>
      </p:sp>
    </p:spTree>
    <p:extLst>
      <p:ext uri="{BB962C8B-B14F-4D97-AF65-F5344CB8AC3E}">
        <p14:creationId xmlns:p14="http://schemas.microsoft.com/office/powerpoint/2010/main" val="2199549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a:t>
            </a:r>
            <a:r>
              <a:rPr lang="en-NL" dirty="0"/>
              <a:t>the possibilities and </a:t>
            </a:r>
            <a:r>
              <a:rPr lang="en-US" dirty="0"/>
              <a:t>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25</a:t>
            </a:fld>
            <a:endParaRPr lang="nl-NL"/>
          </a:p>
        </p:txBody>
      </p:sp>
    </p:spTree>
    <p:extLst>
      <p:ext uri="{BB962C8B-B14F-4D97-AF65-F5344CB8AC3E}">
        <p14:creationId xmlns:p14="http://schemas.microsoft.com/office/powerpoint/2010/main" val="4266607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endParaRPr lang="en-NL" dirty="0"/>
          </a:p>
          <a:p>
            <a:endParaRPr lang="en-NL" dirty="0"/>
          </a:p>
          <a:p>
            <a:pPr marL="0" indent="0">
              <a:buNone/>
            </a:pPr>
            <a:r>
              <a:rPr lang="en-NL" dirty="0"/>
              <a:t>Also referred to as </a:t>
            </a:r>
            <a:r>
              <a:rPr lang="en-NL" b="1" dirty="0"/>
              <a:t>Crowd-Sourcing</a:t>
            </a:r>
            <a:endParaRPr lang="en-US" b="1"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1026" name="Picture 2">
            <a:extLst>
              <a:ext uri="{FF2B5EF4-FFF2-40B4-BE49-F238E27FC236}">
                <a16:creationId xmlns:a16="http://schemas.microsoft.com/office/drawing/2014/main" id="{81B448E4-1417-4573-90EA-D93AEA2894D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324806"/>
            <a:ext cx="5389563" cy="299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9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2050" name="Picture 2">
            <a:extLst>
              <a:ext uri="{FF2B5EF4-FFF2-40B4-BE49-F238E27FC236}">
                <a16:creationId xmlns:a16="http://schemas.microsoft.com/office/drawing/2014/main" id="{AF8FB02B-76E7-47BD-9FB1-52363CA49BA4}"/>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432410"/>
            <a:ext cx="5389563" cy="277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8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Completely Automated Public Turing test to tell Computers and Humans Apart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a:t>
            </a:r>
            <a:r>
              <a:rPr lang="en-US" sz="1800" dirty="0">
                <a:solidFill>
                  <a:srgbClr val="00B0F0"/>
                </a:solidFill>
                <a:sym typeface="Wingdings" panose="05000000000000000000" pitchFamily="2" charset="2"/>
                <a:hlinkClick r:id="rId2">
                  <a:extLst>
                    <a:ext uri="{A12FA001-AC4F-418D-AE19-62706E023703}">
                      <ahyp:hlinkClr xmlns:ahyp="http://schemas.microsoft.com/office/drawing/2018/hyperlinkcolor" val="tx"/>
                    </a:ext>
                  </a:extLst>
                </a:hlinkClick>
              </a:rPr>
              <a:t>Link to Paper </a:t>
            </a:r>
            <a:r>
              <a:rPr lang="en-US" sz="1800" dirty="0">
                <a:solidFill>
                  <a:srgbClr val="00B0F0"/>
                </a:solidFill>
                <a:hlinkClick r:id="rId2">
                  <a:extLst>
                    <a:ext uri="{A12FA001-AC4F-418D-AE19-62706E023703}">
                      <ahyp:hlinkClr xmlns:ahyp="http://schemas.microsoft.com/office/drawing/2018/hyperlinkcolor" val="tx"/>
                    </a:ext>
                  </a:extLst>
                </a:hlinkClick>
              </a:rPr>
              <a:t>(Von </a:t>
            </a:r>
            <a:r>
              <a:rPr lang="en-US" sz="1800" dirty="0" err="1">
                <a:solidFill>
                  <a:srgbClr val="00B0F0"/>
                </a:solidFill>
                <a:hlinkClick r:id="rId2">
                  <a:extLst>
                    <a:ext uri="{A12FA001-AC4F-418D-AE19-62706E023703}">
                      <ahyp:hlinkClr xmlns:ahyp="http://schemas.microsoft.com/office/drawing/2018/hyperlinkcolor" val="tx"/>
                    </a:ext>
                  </a:extLst>
                </a:hlinkClick>
              </a:rPr>
              <a:t>Ahn</a:t>
            </a:r>
            <a:r>
              <a:rPr lang="en-US" sz="1800" dirty="0">
                <a:solidFill>
                  <a:srgbClr val="00B0F0"/>
                </a:solidFill>
                <a:hlinkClick r:id="rId2">
                  <a:extLst>
                    <a:ext uri="{A12FA001-AC4F-418D-AE19-62706E023703}">
                      <ahyp:hlinkClr xmlns:ahyp="http://schemas.microsoft.com/office/drawing/2018/hyperlinkcolor" val="tx"/>
                    </a:ext>
                  </a:extLst>
                </a:hlinkClick>
              </a:rPr>
              <a:t> et al., 2000)</a:t>
            </a:r>
            <a:endParaRPr lang="en-US" sz="1800" dirty="0">
              <a:solidFill>
                <a:srgbClr val="00B0F0"/>
              </a:solidFill>
            </a:endParaRP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3074" name="Picture 2">
            <a:extLst>
              <a:ext uri="{FF2B5EF4-FFF2-40B4-BE49-F238E27FC236}">
                <a16:creationId xmlns:a16="http://schemas.microsoft.com/office/drawing/2014/main" id="{89ADE50F-F5A9-4265-9927-8593316131F8}"/>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523163" y="3142382"/>
            <a:ext cx="3971925" cy="20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66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4098" name="Picture 2">
            <a:extLst>
              <a:ext uri="{FF2B5EF4-FFF2-40B4-BE49-F238E27FC236}">
                <a16:creationId xmlns:a16="http://schemas.microsoft.com/office/drawing/2014/main" id="{D3995A9B-3422-411F-9026-E05CE49E988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403980" y="2566988"/>
            <a:ext cx="2210290" cy="3198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1425B39-55ED-4316-BDC1-CAD142D5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251" y="65234"/>
            <a:ext cx="2326019" cy="232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processing at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601294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p>
          <a:p>
            <a:pPr lvl="1"/>
            <a:r>
              <a:rPr lang="en-US" dirty="0"/>
              <a:t>Google can use the output for their own products or it can use the service to do word recognition for other organizations.</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163104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GB" dirty="0"/>
              <a:t>Games With A Purpose (GWAP)</a:t>
            </a:r>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p:txBody>
          <a:bodyPr/>
          <a:lstStyle/>
          <a:p>
            <a:r>
              <a:rPr lang="en-GB" dirty="0"/>
              <a:t>“</a:t>
            </a:r>
            <a:r>
              <a:rPr lang="en-NL" dirty="0"/>
              <a:t>T</a:t>
            </a:r>
            <a:r>
              <a:rPr lang="en-GB" dirty="0" err="1"/>
              <a:t>rading</a:t>
            </a:r>
            <a:r>
              <a:rPr lang="en-GB" dirty="0"/>
              <a:t> entertainment for labour“</a:t>
            </a:r>
            <a:endParaRPr lang="en-NL" dirty="0"/>
          </a:p>
          <a:p>
            <a:r>
              <a:rPr lang="en-NL" dirty="0"/>
              <a:t>Applications:</a:t>
            </a:r>
          </a:p>
          <a:p>
            <a:pPr lvl="1"/>
            <a:r>
              <a:rPr lang="en-US" dirty="0"/>
              <a:t>Labeling images</a:t>
            </a:r>
            <a:endParaRPr lang="en-NL" dirty="0"/>
          </a:p>
          <a:p>
            <a:pPr lvl="1"/>
            <a:r>
              <a:rPr lang="en-GB" dirty="0"/>
              <a:t>Transcribing texts</a:t>
            </a:r>
            <a:endParaRPr lang="en-NL" dirty="0"/>
          </a:p>
          <a:p>
            <a:pPr lvl="1"/>
            <a:r>
              <a:rPr lang="en-GB" dirty="0"/>
              <a:t>Common sense or human experience based activities</a:t>
            </a:r>
            <a:endParaRPr lang="en-NL" dirty="0"/>
          </a:p>
          <a:p>
            <a:r>
              <a:rPr lang="en-GB" dirty="0"/>
              <a:t>Motivate people through entertainment rather than an interest in</a:t>
            </a:r>
            <a:r>
              <a:rPr lang="en-NL" dirty="0"/>
              <a:t> </a:t>
            </a:r>
            <a:r>
              <a:rPr lang="en-GB" dirty="0"/>
              <a:t>solving computation problems.</a:t>
            </a:r>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6146" name="Picture 2" descr="Leer Engels met Duolingo - Apps op Google Play">
            <a:extLst>
              <a:ext uri="{FF2B5EF4-FFF2-40B4-BE49-F238E27FC236}">
                <a16:creationId xmlns:a16="http://schemas.microsoft.com/office/drawing/2014/main" id="{3DE91D84-B4A4-46F4-A10A-EED968A5B10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856413" y="1878013"/>
            <a:ext cx="3887787"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3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US" dirty="0"/>
              <a:t>PEEKABOOM GAME</a:t>
            </a:r>
            <a:endParaRPr lang="en-GB" dirty="0"/>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a:xfrm>
            <a:off x="536957" y="1877670"/>
            <a:ext cx="2390439" cy="4181052"/>
          </a:xfrm>
        </p:spPr>
        <p:txBody>
          <a:bodyPr/>
          <a:lstStyle/>
          <a:p>
            <a:r>
              <a:rPr lang="en-GB" dirty="0"/>
              <a:t>Problem: to make computer</a:t>
            </a:r>
            <a:r>
              <a:rPr lang="en-NL" dirty="0"/>
              <a:t> </a:t>
            </a:r>
            <a:r>
              <a:rPr lang="en-GB" dirty="0"/>
              <a:t>vision work, you need to train</a:t>
            </a:r>
            <a:r>
              <a:rPr lang="en-NL" dirty="0"/>
              <a:t> </a:t>
            </a:r>
            <a:r>
              <a:rPr lang="en-GB" dirty="0"/>
              <a:t>algorithms to correctly</a:t>
            </a:r>
            <a:r>
              <a:rPr lang="en-NL" dirty="0"/>
              <a:t> </a:t>
            </a:r>
            <a:r>
              <a:rPr lang="en-GB" dirty="0"/>
              <a:t>predict which parts of an</a:t>
            </a:r>
            <a:r>
              <a:rPr lang="en-NL" dirty="0"/>
              <a:t> </a:t>
            </a:r>
            <a:r>
              <a:rPr lang="en-GB" dirty="0"/>
              <a:t>image correspond to specific</a:t>
            </a:r>
            <a:r>
              <a:rPr lang="en-NL" dirty="0"/>
              <a:t> </a:t>
            </a:r>
            <a:r>
              <a:rPr lang="en-GB" dirty="0"/>
              <a:t>objects, faces, etc.</a:t>
            </a:r>
            <a:endParaRPr lang="en-NL" dirty="0"/>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8" name="Picture 7">
            <a:extLst>
              <a:ext uri="{FF2B5EF4-FFF2-40B4-BE49-F238E27FC236}">
                <a16:creationId xmlns:a16="http://schemas.microsoft.com/office/drawing/2014/main" id="{C4A9F560-4932-49D9-9F4C-EC0619604587}"/>
              </a:ext>
            </a:extLst>
          </p:cNvPr>
          <p:cNvPicPr>
            <a:picLocks noChangeAspect="1"/>
          </p:cNvPicPr>
          <p:nvPr/>
        </p:nvPicPr>
        <p:blipFill>
          <a:blip r:embed="rId3"/>
          <a:stretch>
            <a:fillRect/>
          </a:stretch>
        </p:blipFill>
        <p:spPr>
          <a:xfrm>
            <a:off x="3136777" y="2216928"/>
            <a:ext cx="8474129" cy="3437926"/>
          </a:xfrm>
          <a:prstGeom prst="rect">
            <a:avLst/>
          </a:prstGeom>
        </p:spPr>
      </p:pic>
      <p:pic>
        <p:nvPicPr>
          <p:cNvPr id="10" name="Picture 9">
            <a:extLst>
              <a:ext uri="{FF2B5EF4-FFF2-40B4-BE49-F238E27FC236}">
                <a16:creationId xmlns:a16="http://schemas.microsoft.com/office/drawing/2014/main" id="{DF1058D0-BBA1-45EE-8C58-61246AF07D01}"/>
              </a:ext>
            </a:extLst>
          </p:cNvPr>
          <p:cNvPicPr>
            <a:picLocks noChangeAspect="1"/>
          </p:cNvPicPr>
          <p:nvPr/>
        </p:nvPicPr>
        <p:blipFill>
          <a:blip r:embed="rId4"/>
          <a:stretch>
            <a:fillRect/>
          </a:stretch>
        </p:blipFill>
        <p:spPr>
          <a:xfrm>
            <a:off x="8223604" y="178106"/>
            <a:ext cx="2196610" cy="1931319"/>
          </a:xfrm>
          <a:prstGeom prst="rect">
            <a:avLst/>
          </a:prstGeom>
        </p:spPr>
      </p:pic>
    </p:spTree>
    <p:extLst>
      <p:ext uri="{BB962C8B-B14F-4D97-AF65-F5344CB8AC3E}">
        <p14:creationId xmlns:p14="http://schemas.microsoft.com/office/powerpoint/2010/main" val="3673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eachable Machine 2.0: Making AI easier for everyone">
            <a:hlinkClick r:id="" action="ppaction://media"/>
            <a:extLst>
              <a:ext uri="{FF2B5EF4-FFF2-40B4-BE49-F238E27FC236}">
                <a16:creationId xmlns:a16="http://schemas.microsoft.com/office/drawing/2014/main" id="{43A4EE0E-BE4B-4CF8-B2BF-FB9F8A34681D}"/>
              </a:ext>
            </a:extLst>
          </p:cNvPr>
          <p:cNvPicPr>
            <a:picLocks noGrp="1" noRot="1" noChangeAspect="1"/>
          </p:cNvPicPr>
          <p:nvPr>
            <p:ph sz="quarter" idx="15"/>
            <a:videoFile r:link="rId1"/>
          </p:nvPr>
        </p:nvPicPr>
        <p:blipFill>
          <a:blip r:embed="rId3"/>
          <a:stretch>
            <a:fillRect/>
          </a:stretch>
        </p:blipFill>
        <p:spPr>
          <a:xfrm>
            <a:off x="2433693" y="1890643"/>
            <a:ext cx="6611631" cy="3735457"/>
          </a:xfrm>
          <a:prstGeom prst="rect">
            <a:avLst/>
          </a:prstGeom>
        </p:spPr>
      </p:pic>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Box 2">
            <a:extLst>
              <a:ext uri="{FF2B5EF4-FFF2-40B4-BE49-F238E27FC236}">
                <a16:creationId xmlns:a16="http://schemas.microsoft.com/office/drawing/2014/main" id="{D9BAF921-E949-4DAE-960B-0ABB9794F619}"/>
              </a:ext>
            </a:extLst>
          </p:cNvPr>
          <p:cNvSpPr txBox="1"/>
          <p:nvPr/>
        </p:nvSpPr>
        <p:spPr>
          <a:xfrm>
            <a:off x="10249174" y="2828718"/>
            <a:ext cx="1433630" cy="646331"/>
          </a:xfrm>
          <a:prstGeom prst="rect">
            <a:avLst/>
          </a:prstGeom>
          <a:noFill/>
        </p:spPr>
        <p:txBody>
          <a:bodyPr wrap="square" rtlCol="0">
            <a:spAutoFit/>
          </a:bodyPr>
          <a:lstStyle/>
          <a:p>
            <a:r>
              <a:rPr lang="en-NL" dirty="0">
                <a:hlinkClick r:id="rId4"/>
              </a:rPr>
              <a:t>Link To Webpage</a:t>
            </a:r>
            <a:endParaRPr lang="en-GB" dirty="0"/>
          </a:p>
        </p:txBody>
      </p:sp>
      <p:sp>
        <p:nvSpPr>
          <p:cNvPr id="8" name="Text Placeholder 2">
            <a:extLst>
              <a:ext uri="{FF2B5EF4-FFF2-40B4-BE49-F238E27FC236}">
                <a16:creationId xmlns:a16="http://schemas.microsoft.com/office/drawing/2014/main" id="{FB5ECFFC-185E-465A-9FF6-9BD2092296D2}"/>
              </a:ext>
            </a:extLst>
          </p:cNvPr>
          <p:cNvSpPr txBox="1">
            <a:spLocks/>
          </p:cNvSpPr>
          <p:nvPr/>
        </p:nvSpPr>
        <p:spPr>
          <a:xfrm>
            <a:off x="414440" y="1280161"/>
            <a:ext cx="11538543"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solidFill>
                  <a:srgbClr val="00B0F0"/>
                </a:solidFill>
              </a:rPr>
              <a:t>Teachable Machines: Super fun way to experiment with computer vision :D</a:t>
            </a:r>
            <a:endParaRPr lang="en-GB" sz="2400" b="1" dirty="0">
              <a:solidFill>
                <a:srgbClr val="00B0F0"/>
              </a:solidFill>
            </a:endParaRPr>
          </a:p>
        </p:txBody>
      </p:sp>
    </p:spTree>
    <p:extLst>
      <p:ext uri="{BB962C8B-B14F-4D97-AF65-F5344CB8AC3E}">
        <p14:creationId xmlns:p14="http://schemas.microsoft.com/office/powerpoint/2010/main" val="2569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NL" dirty="0"/>
              <a:t>“</a:t>
            </a:r>
            <a:r>
              <a:rPr lang="en-GB" dirty="0"/>
              <a:t>An adaptive user interface (also known as AUI) is a user interface (UI) which adapts, that is changes, its layout and elements to the needs of the user or context and is similarly alterable by each user.</a:t>
            </a:r>
            <a:r>
              <a:rPr lang="en-NL" dirty="0"/>
              <a:t>”</a:t>
            </a:r>
            <a:endParaRPr lang="nl-NL" dirty="0"/>
          </a:p>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endParaRPr lang="en-NL" dirty="0"/>
          </a:p>
          <a:p>
            <a:r>
              <a:rPr lang="en-NL" dirty="0"/>
              <a:t>Not important now: but know that it’s there in ML-flavour as well</a:t>
            </a:r>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37</a:t>
            </a:fld>
            <a:endParaRPr lang="nl-NL"/>
          </a:p>
        </p:txBody>
      </p:sp>
      <p:pic>
        <p:nvPicPr>
          <p:cNvPr id="10242" name="Picture 2" descr="Creating An Adaptive System To Enhance UX — Smashing Magazine">
            <a:extLst>
              <a:ext uri="{FF2B5EF4-FFF2-40B4-BE49-F238E27FC236}">
                <a16:creationId xmlns:a16="http://schemas.microsoft.com/office/drawing/2014/main" id="{22E05EEE-F69C-4135-A780-3D1DE7FE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3277491"/>
            <a:ext cx="9633678" cy="276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8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FB834C87-7C50-4C06-A57B-88D59005D662}"/>
              </a:ext>
            </a:extLst>
          </p:cNvPr>
          <p:cNvSpPr>
            <a:spLocks noGrp="1"/>
          </p:cNvSpPr>
          <p:nvPr>
            <p:ph type="body" sz="quarter" idx="16"/>
          </p:nvPr>
        </p:nvSpPr>
        <p:spPr/>
        <p:txBody>
          <a:bodyPr/>
          <a:lstStyle/>
          <a:p>
            <a:r>
              <a:rPr lang="en-NL" dirty="0"/>
              <a:t>Tracking data about yourself</a:t>
            </a:r>
            <a:endParaRPr lang="en-GB" dirty="0"/>
          </a:p>
        </p:txBody>
      </p:sp>
      <p:sp>
        <p:nvSpPr>
          <p:cNvPr id="5" name="Content Placeholder 4">
            <a:extLst>
              <a:ext uri="{FF2B5EF4-FFF2-40B4-BE49-F238E27FC236}">
                <a16:creationId xmlns:a16="http://schemas.microsoft.com/office/drawing/2014/main" id="{81E58743-A709-4FF1-8739-A68CACAC8C32}"/>
              </a:ext>
            </a:extLst>
          </p:cNvPr>
          <p:cNvSpPr>
            <a:spLocks noGrp="1"/>
          </p:cNvSpPr>
          <p:nvPr>
            <p:ph sz="quarter" idx="17"/>
          </p:nvPr>
        </p:nvSpPr>
        <p:spPr>
          <a:xfrm flipH="1">
            <a:off x="809145" y="5294170"/>
            <a:ext cx="5295819" cy="471499"/>
          </a:xfrm>
        </p:spPr>
        <p:txBody>
          <a:bodyPr/>
          <a:lstStyle/>
          <a:p>
            <a:pPr marL="0" indent="0">
              <a:buNone/>
            </a:pPr>
            <a:r>
              <a:rPr lang="en-NL" dirty="0">
                <a:solidFill>
                  <a:srgbClr val="00B0F0"/>
                </a:solidFill>
                <a:hlinkClick r:id="rId2">
                  <a:extLst>
                    <a:ext uri="{A12FA001-AC4F-418D-AE19-62706E023703}">
                      <ahyp:hlinkClr xmlns:ahyp="http://schemas.microsoft.com/office/drawing/2018/hyperlinkcolor" val="tx"/>
                    </a:ext>
                  </a:extLst>
                </a:hlinkClick>
              </a:rPr>
              <a:t>Link to paper if interested</a:t>
            </a:r>
            <a:endParaRPr lang="en-GB" dirty="0">
              <a:solidFill>
                <a:srgbClr val="00B0F0"/>
              </a:solidFill>
            </a:endParaRPr>
          </a:p>
        </p:txBody>
      </p:sp>
      <p:sp>
        <p:nvSpPr>
          <p:cNvPr id="6" name="Title 5">
            <a:extLst>
              <a:ext uri="{FF2B5EF4-FFF2-40B4-BE49-F238E27FC236}">
                <a16:creationId xmlns:a16="http://schemas.microsoft.com/office/drawing/2014/main" id="{BCDA4E41-4FD9-4B2F-B2B0-1751E2F649C0}"/>
              </a:ext>
            </a:extLst>
          </p:cNvPr>
          <p:cNvSpPr>
            <a:spLocks noGrp="1"/>
          </p:cNvSpPr>
          <p:nvPr>
            <p:ph type="title"/>
          </p:nvPr>
        </p:nvSpPr>
        <p:spPr/>
        <p:txBody>
          <a:bodyPr/>
          <a:lstStyle/>
          <a:p>
            <a:r>
              <a:rPr lang="en-NL" dirty="0"/>
              <a:t>Quantified-Self</a:t>
            </a:r>
            <a:endParaRPr lang="en-GB" dirty="0"/>
          </a:p>
        </p:txBody>
      </p:sp>
      <p:pic>
        <p:nvPicPr>
          <p:cNvPr id="5122" name="Picture 2">
            <a:extLst>
              <a:ext uri="{FF2B5EF4-FFF2-40B4-BE49-F238E27FC236}">
                <a16:creationId xmlns:a16="http://schemas.microsoft.com/office/drawing/2014/main" id="{A805861D-DB17-4CEA-ACD5-6C6986E4C148}"/>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2337828" y="2058583"/>
            <a:ext cx="276225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6CC62B7-E734-4B93-BEF4-6F78486A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812" y="3339095"/>
            <a:ext cx="5236968" cy="26184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nt_self">
            <a:extLst>
              <a:ext uri="{FF2B5EF4-FFF2-40B4-BE49-F238E27FC236}">
                <a16:creationId xmlns:a16="http://schemas.microsoft.com/office/drawing/2014/main" id="{6D3EB25E-EAAC-4907-A284-D83F45AAB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037" y="412478"/>
            <a:ext cx="4773930" cy="299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39</a:t>
            </a:fld>
            <a:endParaRPr lang="nl-NL"/>
          </a:p>
        </p:txBody>
      </p:sp>
      <p:pic>
        <p:nvPicPr>
          <p:cNvPr id="12" name="Picture 11">
            <a:extLst>
              <a:ext uri="{FF2B5EF4-FFF2-40B4-BE49-F238E27FC236}">
                <a16:creationId xmlns:a16="http://schemas.microsoft.com/office/drawing/2014/main" id="{77FB277F-E1DD-40F6-A269-9DC4A5AEE22F}"/>
              </a:ext>
            </a:extLst>
          </p:cNvPr>
          <p:cNvPicPr>
            <a:picLocks noChangeAspect="1"/>
          </p:cNvPicPr>
          <p:nvPr/>
        </p:nvPicPr>
        <p:blipFill>
          <a:blip r:embed="rId2"/>
          <a:stretch>
            <a:fillRect/>
          </a:stretch>
        </p:blipFill>
        <p:spPr>
          <a:xfrm>
            <a:off x="1365993" y="290079"/>
            <a:ext cx="9354766" cy="5752199"/>
          </a:xfrm>
          <a:prstGeom prst="rect">
            <a:avLst/>
          </a:prstGeom>
        </p:spPr>
      </p:pic>
      <p:sp>
        <p:nvSpPr>
          <p:cNvPr id="13" name="TextBox 12">
            <a:extLst>
              <a:ext uri="{FF2B5EF4-FFF2-40B4-BE49-F238E27FC236}">
                <a16:creationId xmlns:a16="http://schemas.microsoft.com/office/drawing/2014/main" id="{ABFD545D-0277-49FF-A54E-AFB0F355A6E8}"/>
              </a:ext>
            </a:extLst>
          </p:cNvPr>
          <p:cNvSpPr txBox="1"/>
          <p:nvPr/>
        </p:nvSpPr>
        <p:spPr>
          <a:xfrm>
            <a:off x="10939909" y="4539108"/>
            <a:ext cx="1105174" cy="1200329"/>
          </a:xfrm>
          <a:prstGeom prst="rect">
            <a:avLst/>
          </a:prstGeom>
          <a:noFill/>
        </p:spPr>
        <p:txBody>
          <a:bodyPr wrap="square" rtlCol="0">
            <a:spAutoFit/>
          </a:bodyPr>
          <a:lstStyle/>
          <a:p>
            <a:r>
              <a:rPr lang="en-NL" dirty="0"/>
              <a:t>Link to paper for further reading</a:t>
            </a:r>
            <a:endParaRPr lang="en-GB" dirty="0"/>
          </a:p>
        </p:txBody>
      </p:sp>
    </p:spTree>
    <p:extLst>
      <p:ext uri="{BB962C8B-B14F-4D97-AF65-F5344CB8AC3E}">
        <p14:creationId xmlns:p14="http://schemas.microsoft.com/office/powerpoint/2010/main" val="207991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D8AE-2A8F-47C0-A191-200EEDF79DA4}"/>
              </a:ext>
            </a:extLst>
          </p:cNvPr>
          <p:cNvSpPr>
            <a:spLocks noGrp="1"/>
          </p:cNvSpPr>
          <p:nvPr>
            <p:ph type="title"/>
          </p:nvPr>
        </p:nvSpPr>
        <p:spPr/>
        <p:txBody>
          <a:bodyPr/>
          <a:lstStyle/>
          <a:p>
            <a:r>
              <a:rPr lang="en-NL" dirty="0"/>
              <a:t>So, is this all you need to know?</a:t>
            </a:r>
            <a:endParaRPr lang="en-GB" dirty="0"/>
          </a:p>
        </p:txBody>
      </p:sp>
      <p:sp>
        <p:nvSpPr>
          <p:cNvPr id="3" name="Slide Number Placeholder 2">
            <a:extLst>
              <a:ext uri="{FF2B5EF4-FFF2-40B4-BE49-F238E27FC236}">
                <a16:creationId xmlns:a16="http://schemas.microsoft.com/office/drawing/2014/main" id="{2119D55C-15F3-4524-A991-937F660F1629}"/>
              </a:ext>
            </a:extLst>
          </p:cNvPr>
          <p:cNvSpPr>
            <a:spLocks noGrp="1"/>
          </p:cNvSpPr>
          <p:nvPr>
            <p:ph type="sldNum" sz="quarter" idx="12"/>
          </p:nvPr>
        </p:nvSpPr>
        <p:spPr/>
        <p:txBody>
          <a:bodyPr/>
          <a:lstStyle/>
          <a:p>
            <a:fld id="{AA6C878E-6624-8940-965B-E61AF946BCDB}" type="slidenum">
              <a:rPr lang="nl-NL" smtClean="0"/>
              <a:t>40</a:t>
            </a:fld>
            <a:endParaRPr lang="nl-NL"/>
          </a:p>
        </p:txBody>
      </p:sp>
      <p:sp>
        <p:nvSpPr>
          <p:cNvPr id="4" name="Text Placeholder 3">
            <a:extLst>
              <a:ext uri="{FF2B5EF4-FFF2-40B4-BE49-F238E27FC236}">
                <a16:creationId xmlns:a16="http://schemas.microsoft.com/office/drawing/2014/main" id="{99FB2A61-6626-410E-88B6-972A4C921211}"/>
              </a:ext>
            </a:extLst>
          </p:cNvPr>
          <p:cNvSpPr>
            <a:spLocks noGrp="1"/>
          </p:cNvSpPr>
          <p:nvPr>
            <p:ph type="body" sz="quarter" idx="16"/>
          </p:nvPr>
        </p:nvSpPr>
        <p:spPr/>
        <p:txBody>
          <a:bodyPr/>
          <a:lstStyle/>
          <a:p>
            <a:r>
              <a:rPr lang="en-NL" dirty="0"/>
              <a:t>No. </a:t>
            </a:r>
            <a:r>
              <a:rPr lang="en-US" dirty="0"/>
              <a:t>R</a:t>
            </a:r>
            <a:r>
              <a:rPr lang="en-NL" dirty="0"/>
              <a:t>.I.P. us</a:t>
            </a:r>
            <a:endParaRPr lang="en-GB" dirty="0"/>
          </a:p>
        </p:txBody>
      </p:sp>
      <p:sp>
        <p:nvSpPr>
          <p:cNvPr id="5" name="Content Placeholder 4">
            <a:extLst>
              <a:ext uri="{FF2B5EF4-FFF2-40B4-BE49-F238E27FC236}">
                <a16:creationId xmlns:a16="http://schemas.microsoft.com/office/drawing/2014/main" id="{65E7B3DF-AF48-4F0B-A0B6-D75AB0E5CEA3}"/>
              </a:ext>
            </a:extLst>
          </p:cNvPr>
          <p:cNvSpPr>
            <a:spLocks noGrp="1"/>
          </p:cNvSpPr>
          <p:nvPr>
            <p:ph sz="quarter" idx="15"/>
          </p:nvPr>
        </p:nvSpPr>
        <p:spPr>
          <a:xfrm>
            <a:off x="537882" y="1881852"/>
            <a:ext cx="11144919" cy="1512209"/>
          </a:xfrm>
        </p:spPr>
        <p:txBody>
          <a:bodyPr/>
          <a:lstStyle/>
          <a:p>
            <a:r>
              <a:rPr lang="en-NL" dirty="0"/>
              <a:t>But...</a:t>
            </a:r>
          </a:p>
          <a:p>
            <a:r>
              <a:rPr lang="en-NL" dirty="0"/>
              <a:t>We can’t teach you everything, because we don’t know everything</a:t>
            </a:r>
          </a:p>
          <a:p>
            <a:r>
              <a:rPr lang="en-NL" dirty="0"/>
              <a:t>T</a:t>
            </a:r>
            <a:r>
              <a:rPr lang="en-US" dirty="0"/>
              <a:t>h</a:t>
            </a:r>
            <a:r>
              <a:rPr lang="en-NL" dirty="0"/>
              <a:t>e people at Google don’t know </a:t>
            </a:r>
            <a:r>
              <a:rPr lang="en-NL" dirty="0" err="1"/>
              <a:t>enoug</a:t>
            </a:r>
            <a:r>
              <a:rPr lang="en-US" dirty="0"/>
              <a:t>h</a:t>
            </a:r>
            <a:r>
              <a:rPr lang="en-NL" dirty="0"/>
              <a:t> about HCAI, and neither do the Apple-people or anyone else for that matter; they are at the forefront though but it’s all very new!</a:t>
            </a:r>
            <a:endParaRPr lang="en-GB" dirty="0"/>
          </a:p>
        </p:txBody>
      </p:sp>
      <p:sp>
        <p:nvSpPr>
          <p:cNvPr id="6" name="Text Placeholder 5">
            <a:extLst>
              <a:ext uri="{FF2B5EF4-FFF2-40B4-BE49-F238E27FC236}">
                <a16:creationId xmlns:a16="http://schemas.microsoft.com/office/drawing/2014/main" id="{43672EA3-1F92-4B91-B78F-9DC41B65E482}"/>
              </a:ext>
            </a:extLst>
          </p:cNvPr>
          <p:cNvSpPr>
            <a:spLocks noGrp="1"/>
          </p:cNvSpPr>
          <p:nvPr>
            <p:ph type="body" sz="quarter" idx="17"/>
          </p:nvPr>
        </p:nvSpPr>
        <p:spPr>
          <a:xfrm>
            <a:off x="537882" y="3485645"/>
            <a:ext cx="11336161" cy="471498"/>
          </a:xfrm>
        </p:spPr>
        <p:txBody>
          <a:bodyPr/>
          <a:lstStyle/>
          <a:p>
            <a:r>
              <a:rPr lang="en-NL" dirty="0"/>
              <a:t>Design isn’t about knowing; about fundamental knowledge</a:t>
            </a:r>
            <a:endParaRPr lang="en-GB" dirty="0"/>
          </a:p>
        </p:txBody>
      </p:sp>
      <p:sp>
        <p:nvSpPr>
          <p:cNvPr id="7" name="Content Placeholder 6">
            <a:extLst>
              <a:ext uri="{FF2B5EF4-FFF2-40B4-BE49-F238E27FC236}">
                <a16:creationId xmlns:a16="http://schemas.microsoft.com/office/drawing/2014/main" id="{6051D3D2-EDA6-4A6B-A874-CE91C7C7DCE0}"/>
              </a:ext>
            </a:extLst>
          </p:cNvPr>
          <p:cNvSpPr>
            <a:spLocks noGrp="1"/>
          </p:cNvSpPr>
          <p:nvPr>
            <p:ph sz="quarter" idx="18"/>
          </p:nvPr>
        </p:nvSpPr>
        <p:spPr>
          <a:xfrm>
            <a:off x="537882" y="3957143"/>
            <a:ext cx="11144921" cy="2059538"/>
          </a:xfrm>
        </p:spPr>
        <p:txBody>
          <a:bodyPr/>
          <a:lstStyle/>
          <a:p>
            <a:r>
              <a:rPr lang="en-NL" dirty="0"/>
              <a:t>Design is about inferences; connecting the dots: both for the user and for the designer</a:t>
            </a:r>
          </a:p>
          <a:p>
            <a:r>
              <a:rPr lang="en-NL" dirty="0"/>
              <a:t>Trying out ideas</a:t>
            </a:r>
          </a:p>
          <a:p>
            <a:r>
              <a:rPr lang="en-NL" dirty="0"/>
              <a:t>Testing, prototyping</a:t>
            </a:r>
          </a:p>
          <a:p>
            <a:r>
              <a:rPr lang="en-NL" dirty="0"/>
              <a:t>Failing and learn</a:t>
            </a:r>
          </a:p>
          <a:p>
            <a:r>
              <a:rPr lang="en-NL" dirty="0"/>
              <a:t>Iteration and implementation</a:t>
            </a:r>
            <a:endParaRPr lang="en-GB" dirty="0"/>
          </a:p>
        </p:txBody>
      </p:sp>
    </p:spTree>
    <p:extLst>
      <p:ext uri="{BB962C8B-B14F-4D97-AF65-F5344CB8AC3E}">
        <p14:creationId xmlns:p14="http://schemas.microsoft.com/office/powerpoint/2010/main" val="1528630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4D03BD-1927-4ED5-8CD1-04F344EBA104}"/>
              </a:ext>
            </a:extLst>
          </p:cNvPr>
          <p:cNvSpPr>
            <a:spLocks noGrp="1"/>
          </p:cNvSpPr>
          <p:nvPr>
            <p:ph type="sldNum" sz="quarter" idx="12"/>
          </p:nvPr>
        </p:nvSpPr>
        <p:spPr/>
        <p:txBody>
          <a:bodyPr/>
          <a:lstStyle/>
          <a:p>
            <a:fld id="{AA6C878E-6624-8940-965B-E61AF946BCDB}" type="slidenum">
              <a:rPr lang="nl-NL" smtClean="0"/>
              <a:t>41</a:t>
            </a:fld>
            <a:endParaRPr lang="nl-NL"/>
          </a:p>
        </p:txBody>
      </p:sp>
      <p:pic>
        <p:nvPicPr>
          <p:cNvPr id="1028" name="Picture 4" descr="The Iterative Design process at TokBox | by Justinmind | Justinmind | Medium">
            <a:extLst>
              <a:ext uri="{FF2B5EF4-FFF2-40B4-BE49-F238E27FC236}">
                <a16:creationId xmlns:a16="http://schemas.microsoft.com/office/drawing/2014/main" id="{91B38333-B40D-4244-9E90-6290E7075B9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28" r="22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3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42</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049DD-43C9-45D1-BD1D-77C04CB55E54}"/>
              </a:ext>
            </a:extLst>
          </p:cNvPr>
          <p:cNvSpPr txBox="1"/>
          <p:nvPr/>
        </p:nvSpPr>
        <p:spPr>
          <a:xfrm rot="1272306">
            <a:off x="9624922" y="4051515"/>
            <a:ext cx="765906" cy="1446550"/>
          </a:xfrm>
          <a:prstGeom prst="rect">
            <a:avLst/>
          </a:prstGeom>
          <a:noFill/>
        </p:spPr>
        <p:txBody>
          <a:bodyPr wrap="square" rtlCol="0">
            <a:spAutoFit/>
          </a:bodyPr>
          <a:lstStyle/>
          <a:p>
            <a:r>
              <a:rPr lang="en-US" sz="8800" dirty="0">
                <a:solidFill>
                  <a:srgbClr val="002060"/>
                </a:solidFill>
              </a:rPr>
              <a:t>?</a:t>
            </a:r>
            <a:endParaRPr lang="en-US" sz="2400" dirty="0">
              <a:solidFill>
                <a:srgbClr val="002060"/>
              </a:solidFill>
            </a:endParaRPr>
          </a:p>
        </p:txBody>
      </p:sp>
    </p:spTree>
    <p:extLst>
      <p:ext uri="{BB962C8B-B14F-4D97-AF65-F5344CB8AC3E}">
        <p14:creationId xmlns:p14="http://schemas.microsoft.com/office/powerpoint/2010/main" val="249745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129532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p>
          <a:p>
            <a:pPr lvl="2"/>
            <a:r>
              <a:rPr lang="en-US" sz="1600" dirty="0"/>
              <a:t>Anticipate</a:t>
            </a:r>
          </a:p>
          <a:p>
            <a:pPr lvl="2"/>
            <a:r>
              <a:rPr lang="en-US" sz="1600" dirty="0"/>
              <a:t>Respond</a:t>
            </a:r>
          </a:p>
          <a:p>
            <a:pPr lvl="2"/>
            <a:r>
              <a:rPr lang="en-US" sz="1600" dirty="0"/>
              <a:t>(simulate) problem-solving</a:t>
            </a:r>
          </a:p>
          <a:p>
            <a:pPr lvl="1"/>
            <a:r>
              <a:rPr lang="en-US" dirty="0"/>
              <a:t>is: </a:t>
            </a:r>
          </a:p>
          <a:p>
            <a:pPr lvl="2"/>
            <a:r>
              <a:rPr lang="en-US" sz="1600" dirty="0"/>
              <a:t>Personal</a:t>
            </a:r>
          </a:p>
          <a:p>
            <a:pPr lvl="2"/>
            <a:r>
              <a:rPr lang="en-US" sz="1600" dirty="0"/>
              <a:t>Familiar</a:t>
            </a:r>
          </a:p>
          <a:p>
            <a:pPr lvl="2"/>
            <a:r>
              <a:rPr lang="en-US" sz="1600" dirty="0"/>
              <a:t>In motion</a:t>
            </a:r>
          </a:p>
          <a:p>
            <a:pPr lvl="2"/>
            <a:r>
              <a:rPr lang="en-US" sz="1600" dirty="0"/>
              <a:t>Friendly</a:t>
            </a:r>
          </a:p>
          <a:p>
            <a:pPr lvl="2"/>
            <a:r>
              <a:rPr lang="en-US" sz="1600" dirty="0"/>
              <a:t>Unobtrusive</a:t>
            </a:r>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9</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47" y="264826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01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2733</Words>
  <Application>Microsoft Office PowerPoint</Application>
  <PresentationFormat>Widescreen</PresentationFormat>
  <Paragraphs>337</Paragraphs>
  <Slides>42</Slides>
  <Notes>10</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Arial</vt:lpstr>
      <vt:lpstr>Avenir-Medium</vt:lpstr>
      <vt:lpstr>Calibri</vt:lpstr>
      <vt:lpstr>charter</vt:lpstr>
      <vt:lpstr>Google Sans Text</vt:lpstr>
      <vt:lpstr>Lato</vt:lpstr>
      <vt:lpstr>Open Sans</vt:lpstr>
      <vt:lpstr>Open Sans Semibold</vt:lpstr>
      <vt:lpstr>Open Sans Semibold</vt:lpstr>
      <vt:lpstr>TITLE SIDE</vt:lpstr>
      <vt:lpstr>TEXT SLIDE</vt:lpstr>
      <vt:lpstr>Human-Centered Artificial Intelligence (HCAI)</vt:lpstr>
      <vt:lpstr>Overview</vt:lpstr>
      <vt:lpstr>Extended Mind Theory</vt:lpstr>
      <vt:lpstr>Network-Enabled Cognition Theory</vt:lpstr>
      <vt:lpstr>Interaction</vt:lpstr>
      <vt:lpstr>Human-Centered Artificial Intelligence</vt:lpstr>
      <vt:lpstr>PowerPoint Presentation</vt:lpstr>
      <vt:lpstr>Human-Centered Artificial Intelligence</vt:lpstr>
      <vt:lpstr>User-Centered AI</vt:lpstr>
      <vt:lpstr>User-Centered AI</vt:lpstr>
      <vt:lpstr>User-Centered AI</vt:lpstr>
      <vt:lpstr>User-Centered AI</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PowerPoint Presentation</vt:lpstr>
      <vt:lpstr>HCAI: Applications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Adaptive Interfaces</vt:lpstr>
      <vt:lpstr>Quantified-Self</vt:lpstr>
      <vt:lpstr>PowerPoint Presentation</vt:lpstr>
      <vt:lpstr>So, is this all you need to know?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bram.heijligers@gmail.com</cp:lastModifiedBy>
  <cp:revision>60</cp:revision>
  <dcterms:created xsi:type="dcterms:W3CDTF">2022-03-28T12:40:40Z</dcterms:created>
  <dcterms:modified xsi:type="dcterms:W3CDTF">2022-04-04T13:31:03Z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